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2" r:id="rId1"/>
  </p:sldMasterIdLst>
  <p:notesMasterIdLst>
    <p:notesMasterId r:id="rId19"/>
  </p:notesMasterIdLst>
  <p:handoutMasterIdLst>
    <p:handoutMasterId r:id="rId20"/>
  </p:handoutMasterIdLst>
  <p:sldIdLst>
    <p:sldId id="277" r:id="rId2"/>
    <p:sldId id="485" r:id="rId3"/>
    <p:sldId id="487" r:id="rId4"/>
    <p:sldId id="488" r:id="rId5"/>
    <p:sldId id="486" r:id="rId6"/>
    <p:sldId id="489" r:id="rId7"/>
    <p:sldId id="492" r:id="rId8"/>
    <p:sldId id="493" r:id="rId9"/>
    <p:sldId id="500" r:id="rId10"/>
    <p:sldId id="490" r:id="rId11"/>
    <p:sldId id="491" r:id="rId12"/>
    <p:sldId id="495" r:id="rId13"/>
    <p:sldId id="496" r:id="rId14"/>
    <p:sldId id="497" r:id="rId15"/>
    <p:sldId id="498" r:id="rId16"/>
    <p:sldId id="499" r:id="rId17"/>
    <p:sldId id="501" r:id="rId18"/>
  </p:sldIdLst>
  <p:sldSz cx="9144000" cy="6858000" type="screen4x3"/>
  <p:notesSz cx="7099300" cy="10234613"/>
  <p:custDataLst>
    <p:tags r:id="rId21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EAB4B3A-EA50-7741-A22D-E8C85B2E17F9}">
          <p14:sldIdLst>
            <p14:sldId id="277"/>
            <p14:sldId id="485"/>
            <p14:sldId id="487"/>
            <p14:sldId id="488"/>
            <p14:sldId id="486"/>
            <p14:sldId id="489"/>
            <p14:sldId id="492"/>
            <p14:sldId id="493"/>
            <p14:sldId id="500"/>
            <p14:sldId id="490"/>
            <p14:sldId id="491"/>
            <p14:sldId id="495"/>
            <p14:sldId id="496"/>
            <p14:sldId id="497"/>
            <p14:sldId id="498"/>
            <p14:sldId id="499"/>
            <p14:sldId id="5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3300"/>
    <a:srgbClr val="FF9900"/>
    <a:srgbClr val="003366"/>
    <a:srgbClr val="6A91FF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Stile chiaro 3 - Color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34"/>
    <p:restoredTop sz="95321"/>
  </p:normalViewPr>
  <p:slideViewPr>
    <p:cSldViewPr snapToGrid="0">
      <p:cViewPr varScale="1">
        <p:scale>
          <a:sx n="92" d="100"/>
          <a:sy n="92" d="100"/>
        </p:scale>
        <p:origin x="1242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1" y="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49885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579813" y="0"/>
            <a:ext cx="35194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37051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32438" y="9723438"/>
            <a:ext cx="1566862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fld id="{81DA7548-C3AC-4C08-BF30-C64168C28791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585926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7.png>
</file>

<file path=ppt/media/image2.png>
</file>

<file path=ppt/media/image21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92450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94037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79488" y="757238"/>
            <a:ext cx="5151437" cy="38639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7100" y="4870450"/>
            <a:ext cx="5257800" cy="462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noProof="0" smtClean="0"/>
              <a:t>Click to edit Master text styles</a:t>
            </a:r>
          </a:p>
          <a:p>
            <a:pPr lvl="1"/>
            <a:r>
              <a:rPr lang="en-US" altLang="it-IT" noProof="0" smtClean="0"/>
              <a:t>Second level</a:t>
            </a:r>
          </a:p>
          <a:p>
            <a:pPr lvl="2"/>
            <a:r>
              <a:rPr lang="en-US" altLang="it-IT" noProof="0" smtClean="0"/>
              <a:t>Third level</a:t>
            </a:r>
          </a:p>
          <a:p>
            <a:pPr lvl="3"/>
            <a:r>
              <a:rPr lang="en-US" altLang="it-IT" noProof="0" smtClean="0"/>
              <a:t>Fourth level</a:t>
            </a:r>
          </a:p>
          <a:p>
            <a:pPr lvl="4"/>
            <a:r>
              <a:rPr lang="en-US" altLang="it-IT" noProof="0" smtClean="0"/>
              <a:t>Fifth level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45663"/>
            <a:ext cx="309245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45663"/>
            <a:ext cx="3094037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fld id="{0DDD85DA-EC9E-466A-95B1-99F639DEB3EC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010728966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ヒラギノ角ゴ Pro W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Process synchronization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Operating System</a:t>
            </a:r>
          </a:p>
        </p:txBody>
      </p:sp>
      <p:sp>
        <p:nvSpPr>
          <p:cNvPr id="19460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© 2005 William Fornaciari</a:t>
            </a:r>
          </a:p>
        </p:txBody>
      </p:sp>
      <p:sp>
        <p:nvSpPr>
          <p:cNvPr id="194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0FA1A9C8-57B2-4ADB-9B74-20AEA6A90793}" type="slidenum">
              <a:rPr lang="en-US" altLang="it-IT" sz="1300" smtClean="0">
                <a:ea typeface="ＭＳ Ｐゴシック" pitchFamily="-92" charset="-128"/>
              </a:rPr>
              <a:pPr eaLnBrk="1" hangingPunct="1">
                <a:spcBef>
                  <a:spcPct val="0"/>
                </a:spcBef>
              </a:pPr>
              <a:t>1</a:t>
            </a:fld>
            <a:endParaRPr lang="en-US" altLang="it-IT" sz="1300" smtClean="0">
              <a:ea typeface="ＭＳ Ｐゴシック" pitchFamily="-92" charset="-128"/>
            </a:endParaRPr>
          </a:p>
        </p:txBody>
      </p:sp>
      <p:sp>
        <p:nvSpPr>
          <p:cNvPr id="194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it-IT" smtClean="0">
              <a:latin typeface="Times New Roman" pitchFamily="-110" charset="0"/>
              <a:ea typeface="ヒラギノ角ゴ Pro W3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038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3.png"/><Relationship Id="rId5" Type="http://schemas.openxmlformats.org/officeDocument/2006/relationships/image" Target="../media/image4.jpeg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1.xml"/><Relationship Id="rId1" Type="http://schemas.openxmlformats.org/officeDocument/2006/relationships/tags" Target="../tags/tag3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1.xml"/><Relationship Id="rId1" Type="http://schemas.openxmlformats.org/officeDocument/2006/relationships/tags" Target="../tags/tag20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9.xml"/><Relationship Id="rId1" Type="http://schemas.openxmlformats.org/officeDocument/2006/relationships/tags" Target="../tags/tag2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fondo-ppt4b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04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powerpoint04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989138"/>
            <a:ext cx="2232025" cy="93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6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02313" y="1219200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rgbClr val="003366"/>
                </a:solidFill>
              </a:rPr>
              <a:t>DIPARTIMENTO DI ELETTRONICA E INFORMAZIONE</a:t>
            </a:r>
          </a:p>
        </p:txBody>
      </p:sp>
      <p:sp>
        <p:nvSpPr>
          <p:cNvPr id="47002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048000" y="2057400"/>
            <a:ext cx="5867400" cy="914400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it-IT" smtClean="0"/>
              <a:t>Click to edit Master title style</a:t>
            </a:r>
            <a:endParaRPr lang="en-US" dirty="0"/>
          </a:p>
        </p:txBody>
      </p:sp>
      <p:sp>
        <p:nvSpPr>
          <p:cNvPr id="47002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4343400"/>
            <a:ext cx="6400800" cy="1143000"/>
          </a:xfrm>
        </p:spPr>
        <p:txBody>
          <a:bodyPr/>
          <a:lstStyle>
            <a:lvl1pPr marL="0" indent="0">
              <a:buFont typeface="Times" charset="0"/>
              <a:buNone/>
              <a:defRPr sz="2800"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00815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98A28A-61C2-42C0-8EB0-7491DD1A128A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857334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6050" y="0"/>
            <a:ext cx="1962150" cy="6096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0"/>
            <a:ext cx="5734050" cy="6096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8F1A73-5940-422B-A462-714236B23C0B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23321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D3D911-5F32-43E4-88E0-6E87F370C588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999850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14EB49-A8F0-4A1F-B490-BC9F709831A8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165796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FE69EF-B48D-4A62-B4C3-9604B5352DC8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018499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6482CB-5967-4820-BE95-87039B6496E0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235334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C6CA37-1695-4E83-AE8E-91D90FFFB2D1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2606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1461B4-D011-4496-B9F7-32BEF32D3CAC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033683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E9B3AC-9BB8-41CB-B592-A0D213CFCC42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17602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6860F1-36A0-4917-8776-7371DEFBBD24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537288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0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20" Type="http://schemas.openxmlformats.org/officeDocument/2006/relationships/tags" Target="../tags/tag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p"/>
          <p:cNvPicPr>
            <a:picLocks noChangeAspect="1" noChangeArrowheads="1"/>
          </p:cNvPicPr>
          <p:nvPr>
            <p:custDataLst>
              <p:tags r:id="rId13"/>
            </p:custDataLst>
          </p:nvPr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5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down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77013"/>
            <a:ext cx="9144000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8996" name="Rectangle 4"/>
          <p:cNvSpPr>
            <a:spLocks noGrp="1" noChangeArrowheads="1"/>
          </p:cNvSpPr>
          <p:nvPr>
            <p:ph type="title"/>
            <p:custDataLst>
              <p:tags r:id="rId15"/>
            </p:custDataLst>
          </p:nvPr>
        </p:nvSpPr>
        <p:spPr bwMode="auto">
          <a:xfrm>
            <a:off x="609600" y="0"/>
            <a:ext cx="7162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title style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  <p:custDataLst>
              <p:tags r:id="rId16"/>
            </p:custDataLst>
          </p:nvPr>
        </p:nvSpPr>
        <p:spPr bwMode="auto">
          <a:xfrm>
            <a:off x="685800" y="1143000"/>
            <a:ext cx="77724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text styles</a:t>
            </a:r>
          </a:p>
          <a:p>
            <a:pPr lvl="1"/>
            <a:r>
              <a:rPr lang="en-US" altLang="it-IT" smtClean="0"/>
              <a:t>Second level</a:t>
            </a:r>
          </a:p>
          <a:p>
            <a:pPr lvl="2"/>
            <a:r>
              <a:rPr lang="en-US" altLang="it-IT" smtClean="0"/>
              <a:t>Third level</a:t>
            </a:r>
          </a:p>
          <a:p>
            <a:pPr lvl="3"/>
            <a:r>
              <a:rPr lang="en-US" altLang="it-IT" smtClean="0"/>
              <a:t>Fourth level</a:t>
            </a:r>
          </a:p>
          <a:p>
            <a:pPr lvl="4"/>
            <a:r>
              <a:rPr lang="en-US" altLang="it-IT" smtClean="0"/>
              <a:t>Fifth level</a:t>
            </a:r>
          </a:p>
        </p:txBody>
      </p:sp>
      <p:sp>
        <p:nvSpPr>
          <p:cNvPr id="468998" name="Rectangle 6"/>
          <p:cNvSpPr>
            <a:spLocks noGrp="1" noChangeArrowheads="1"/>
          </p:cNvSpPr>
          <p:nvPr>
            <p:ph type="ftr" sz="quarter" idx="3"/>
            <p:custDataLst>
              <p:tags r:id="rId17"/>
            </p:custDataLst>
          </p:nvPr>
        </p:nvSpPr>
        <p:spPr bwMode="auto">
          <a:xfrm>
            <a:off x="0" y="6553200"/>
            <a:ext cx="4800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1">
                <a:solidFill>
                  <a:srgbClr val="003366"/>
                </a:solidFill>
              </a:defRPr>
            </a:lvl1pPr>
          </a:lstStyle>
          <a:p>
            <a:pPr>
              <a:defRPr/>
            </a:pPr>
            <a:r>
              <a:rPr lang="en-US" altLang="it-IT"/>
              <a:t>PhDAY 2011 - DEI</a:t>
            </a:r>
          </a:p>
        </p:txBody>
      </p:sp>
      <p:sp>
        <p:nvSpPr>
          <p:cNvPr id="468999" name="Rectangle 7"/>
          <p:cNvSpPr>
            <a:spLocks noGrp="1" noChangeArrowheads="1"/>
          </p:cNvSpPr>
          <p:nvPr>
            <p:ph type="sldNum" sz="quarter" idx="4"/>
            <p:custDataLst>
              <p:tags r:id="rId18"/>
            </p:custDataLst>
          </p:nvPr>
        </p:nvSpPr>
        <p:spPr bwMode="auto">
          <a:xfrm>
            <a:off x="72390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1">
                <a:solidFill>
                  <a:srgbClr val="FF9900"/>
                </a:solidFill>
              </a:defRPr>
            </a:lvl1pPr>
          </a:lstStyle>
          <a:p>
            <a:pPr>
              <a:defRPr/>
            </a:pPr>
            <a:fld id="{FC314E6E-739F-4DCD-B187-2E9A9230620C}" type="slidenum">
              <a:rPr lang="en-US" altLang="it-IT"/>
              <a:pPr>
                <a:defRPr/>
              </a:pPr>
              <a:t>‹N›</a:t>
            </a:fld>
            <a:endParaRPr lang="en-US" altLang="it-IT"/>
          </a:p>
        </p:txBody>
      </p:sp>
      <p:pic>
        <p:nvPicPr>
          <p:cNvPr id="1032" name="Picture 8" descr="powerpoint04"/>
          <p:cNvPicPr>
            <a:picLocks noChangeAspect="1" noChangeArrowheads="1"/>
          </p:cNvPicPr>
          <p:nvPr>
            <p:custDataLst>
              <p:tags r:id="rId19"/>
            </p:custData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0" y="161925"/>
            <a:ext cx="109855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9001" name="Rectangle 9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5867400" y="838200"/>
            <a:ext cx="3276600" cy="76200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defRPr/>
            </a:pPr>
            <a:endParaRPr lang="it-IT" altLang="it-IT" smtClean="0"/>
          </a:p>
        </p:txBody>
      </p:sp>
      <p:sp>
        <p:nvSpPr>
          <p:cNvPr id="469002" name="Text Box 10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5981700" y="708025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chemeClr val="bg1"/>
                </a:solidFill>
              </a:rPr>
              <a:t>DIPARTIMENTO DI ELETTRONICA E INFORMAZIONE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9900"/>
        </a:buClr>
        <a:buFont typeface="Wingdings" pitchFamily="-110" charset="2"/>
        <a:buChar char="§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3"/>
          <p:cNvSpPr>
            <a:spLocks noGrp="1" noChangeArrowheads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524000" y="4681538"/>
            <a:ext cx="7005638" cy="804862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dirty="0" smtClean="0">
                <a:solidFill>
                  <a:srgbClr val="002060"/>
                </a:solidFill>
              </a:rPr>
              <a:t>Learning to rank with BPR-MF</a:t>
            </a:r>
          </a:p>
        </p:txBody>
      </p:sp>
      <p:sp>
        <p:nvSpPr>
          <p:cNvPr id="3075" name="Rectangle 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643063" y="5359400"/>
            <a:ext cx="7005637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32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spcBef>
                <a:spcPct val="20000"/>
              </a:spcBef>
              <a:buClr>
                <a:srgbClr val="FF9900"/>
              </a:buClr>
              <a:buFont typeface="Wingdings" pitchFamily="-110" charset="2"/>
              <a:buChar char="§"/>
              <a:defRPr sz="28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3366"/>
              </a:buClr>
              <a:buChar char="–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600" dirty="0" smtClean="0">
                <a:solidFill>
                  <a:srgbClr val="002060"/>
                </a:solidFill>
              </a:rPr>
              <a:t>Massimo Quadrana</a:t>
            </a: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endParaRPr lang="en-US" altLang="it-IT" sz="1400" dirty="0">
              <a:solidFill>
                <a:srgbClr val="002060"/>
              </a:solidFill>
            </a:endParaRP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400" dirty="0" smtClean="0">
                <a:solidFill>
                  <a:srgbClr val="002060"/>
                </a:solidFill>
              </a:rPr>
              <a:t>18</a:t>
            </a:r>
            <a:r>
              <a:rPr lang="en-US" altLang="it-IT" sz="1400" baseline="30000" dirty="0" smtClean="0">
                <a:solidFill>
                  <a:srgbClr val="002060"/>
                </a:solidFill>
              </a:rPr>
              <a:t>th</a:t>
            </a:r>
            <a:r>
              <a:rPr lang="en-US" altLang="it-IT" sz="1400" dirty="0" smtClean="0">
                <a:solidFill>
                  <a:srgbClr val="002060"/>
                </a:solidFill>
              </a:rPr>
              <a:t> December 2016</a:t>
            </a:r>
            <a:endParaRPr lang="en-US" altLang="it-IT" sz="1400" dirty="0">
              <a:solidFill>
                <a:srgbClr val="002060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endParaRPr lang="it-IT" dirty="0"/>
          </a:p>
        </p:txBody>
      </p:sp>
      <p:sp>
        <p:nvSpPr>
          <p:cNvPr id="3" name="Rettangolo 2"/>
          <p:cNvSpPr/>
          <p:nvPr/>
        </p:nvSpPr>
        <p:spPr>
          <a:xfrm>
            <a:off x="6264275" y="5099051"/>
            <a:ext cx="2879725" cy="14557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it-IT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BPR and MF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Set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Use MF to compute</a:t>
            </a:r>
          </a:p>
          <a:p>
            <a:pPr marL="857250" lvl="1" indent="-457200"/>
            <a:r>
              <a:rPr lang="en-US" sz="2000" dirty="0" smtClean="0"/>
              <a:t>X user factors</a:t>
            </a:r>
          </a:p>
          <a:p>
            <a:pPr marL="857250" lvl="1" indent="-457200"/>
            <a:r>
              <a:rPr lang="en-US" sz="2000" dirty="0" smtClean="0"/>
              <a:t>Y item factors</a:t>
            </a:r>
          </a:p>
          <a:p>
            <a:pPr marL="857250" lvl="1" indent="-457200"/>
            <a:endParaRPr lang="en-US" sz="2000" dirty="0"/>
          </a:p>
          <a:p>
            <a:pPr marL="857250" lvl="1" indent="-457200"/>
            <a:endParaRPr lang="en-US" sz="2000" dirty="0" smtClean="0"/>
          </a:p>
          <a:p>
            <a:pPr marL="857250" lvl="1" indent="-457200"/>
            <a:endParaRPr lang="en-US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Optimize with LEARN-BPR</a:t>
            </a:r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10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154" y="1143000"/>
            <a:ext cx="2933700" cy="469900"/>
          </a:xfrm>
          <a:prstGeom prst="rect">
            <a:avLst/>
          </a:prstGeom>
        </p:spPr>
      </p:pic>
      <p:sp>
        <p:nvSpPr>
          <p:cNvPr id="8" name="Rettangolo 7"/>
          <p:cNvSpPr/>
          <p:nvPr/>
        </p:nvSpPr>
        <p:spPr>
          <a:xfrm>
            <a:off x="3281004" y="971550"/>
            <a:ext cx="723900" cy="77470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tangolo 8"/>
          <p:cNvSpPr/>
          <p:nvPr/>
        </p:nvSpPr>
        <p:spPr>
          <a:xfrm>
            <a:off x="4404954" y="971550"/>
            <a:ext cx="723900" cy="774700"/>
          </a:xfrm>
          <a:prstGeom prst="rect">
            <a:avLst/>
          </a:prstGeom>
          <a:noFill/>
          <a:ln w="28575">
            <a:solidFill>
              <a:srgbClr val="FF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9"/>
          <p:cNvSpPr txBox="1"/>
          <p:nvPr/>
        </p:nvSpPr>
        <p:spPr>
          <a:xfrm>
            <a:off x="2872002" y="1943953"/>
            <a:ext cx="13260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B050"/>
                </a:solidFill>
              </a:rPr>
              <a:t>Positive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sample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4233504" y="1943953"/>
            <a:ext cx="14814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Negative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sample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504" y="3232150"/>
            <a:ext cx="2044700" cy="546100"/>
          </a:xfrm>
          <a:prstGeom prst="rect">
            <a:avLst/>
          </a:prstGeom>
        </p:spPr>
      </p:pic>
      <p:sp>
        <p:nvSpPr>
          <p:cNvPr id="13" name="Rettangolo 12"/>
          <p:cNvSpPr/>
          <p:nvPr/>
        </p:nvSpPr>
        <p:spPr>
          <a:xfrm>
            <a:off x="4633506" y="3870685"/>
            <a:ext cx="1229671" cy="1587986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ttangolo 13"/>
          <p:cNvSpPr/>
          <p:nvPr/>
        </p:nvSpPr>
        <p:spPr>
          <a:xfrm>
            <a:off x="6816649" y="3852960"/>
            <a:ext cx="627051" cy="1587986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ttangolo 14"/>
          <p:cNvSpPr/>
          <p:nvPr/>
        </p:nvSpPr>
        <p:spPr>
          <a:xfrm rot="5400000">
            <a:off x="8013431" y="3555722"/>
            <a:ext cx="627051" cy="1221528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/>
              <p:cNvSpPr txBox="1"/>
              <p:nvPr/>
            </p:nvSpPr>
            <p:spPr>
              <a:xfrm>
                <a:off x="6262842" y="4480012"/>
                <a:ext cx="31759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CasellaDiTesto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2842" y="4480012"/>
                <a:ext cx="317598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7692" r="-9615"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CasellaDiTesto 31"/>
          <p:cNvSpPr txBox="1"/>
          <p:nvPr/>
        </p:nvSpPr>
        <p:spPr>
          <a:xfrm>
            <a:off x="5001854" y="4363604"/>
            <a:ext cx="382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CasellaDiTesto 32"/>
          <p:cNvSpPr txBox="1"/>
          <p:nvPr/>
        </p:nvSpPr>
        <p:spPr>
          <a:xfrm>
            <a:off x="6938701" y="4420754"/>
            <a:ext cx="382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4" name="CasellaDiTesto 33"/>
          <p:cNvSpPr txBox="1"/>
          <p:nvPr/>
        </p:nvSpPr>
        <p:spPr>
          <a:xfrm>
            <a:off x="8120041" y="3959089"/>
            <a:ext cx="737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T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209069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SGA Updates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Partial derivatives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11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884690"/>
            <a:ext cx="5918200" cy="750559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3016249"/>
            <a:ext cx="2374900" cy="798203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600" y="4195452"/>
            <a:ext cx="1618396" cy="859148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2600" y="5380196"/>
            <a:ext cx="1629963" cy="715804"/>
          </a:xfrm>
          <a:prstGeom prst="rect">
            <a:avLst/>
          </a:prstGeom>
        </p:spPr>
      </p:pic>
      <p:sp>
        <p:nvSpPr>
          <p:cNvPr id="10" name="CasellaDiTesto 9"/>
          <p:cNvSpPr txBox="1"/>
          <p:nvPr/>
        </p:nvSpPr>
        <p:spPr>
          <a:xfrm>
            <a:off x="5765800" y="4195452"/>
            <a:ext cx="2463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Let’s code it!</a:t>
            </a:r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087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Comparing what we have seen in </a:t>
            </a:r>
            <a:r>
              <a:rPr lang="en-US" sz="2800" smtClean="0"/>
              <a:t>this practices</a:t>
            </a:r>
            <a:endParaRPr lang="en-US" sz="280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/>
              <a:t>Movielens</a:t>
            </a:r>
            <a:r>
              <a:rPr lang="en-US" sz="2400" dirty="0" smtClean="0"/>
              <a:t> 100k</a:t>
            </a:r>
          </a:p>
          <a:p>
            <a:pPr lvl="1"/>
            <a:r>
              <a:rPr lang="en-US" sz="2000" dirty="0" smtClean="0"/>
              <a:t>Converted to implicit (threshold &gt;=4)</a:t>
            </a:r>
          </a:p>
          <a:p>
            <a:pPr lvl="1"/>
            <a:r>
              <a:rPr lang="en-US" sz="2000" dirty="0" smtClean="0"/>
              <a:t>80/20 holdout split</a:t>
            </a:r>
          </a:p>
          <a:p>
            <a:pPr lvl="1"/>
            <a:r>
              <a:rPr lang="en-US" sz="2000" dirty="0" smtClean="0"/>
              <a:t>Hyper-parameters optimized with Grid Search + cross validation</a:t>
            </a:r>
          </a:p>
          <a:p>
            <a:pPr lvl="2"/>
            <a:r>
              <a:rPr lang="en-US" sz="1800" dirty="0" smtClean="0"/>
              <a:t>Metric: ROC-AUC</a:t>
            </a:r>
          </a:p>
          <a:p>
            <a:pPr lvl="2"/>
            <a:r>
              <a:rPr lang="en-US" sz="1800" dirty="0" smtClean="0"/>
              <a:t>Not </a:t>
            </a:r>
            <a:r>
              <a:rPr lang="en-US" sz="1800" dirty="0"/>
              <a:t>really </a:t>
            </a:r>
            <a:r>
              <a:rPr lang="en-US" sz="1800" dirty="0" smtClean="0"/>
              <a:t>thorough optimization tough</a:t>
            </a:r>
          </a:p>
          <a:p>
            <a:pPr lvl="1"/>
            <a:r>
              <a:rPr lang="en-US" sz="2200" dirty="0" smtClean="0"/>
              <a:t>Scripts in: </a:t>
            </a:r>
            <a:r>
              <a:rPr lang="en-US" sz="2200" dirty="0" err="1" smtClean="0"/>
              <a:t>algo_comparison</a:t>
            </a:r>
            <a:r>
              <a:rPr lang="en-US" sz="2200" dirty="0" smtClean="0"/>
              <a:t>/</a:t>
            </a:r>
            <a:r>
              <a:rPr lang="en-US" sz="2200" dirty="0" err="1" smtClean="0"/>
              <a:t>grid_search.py</a:t>
            </a:r>
            <a:endParaRPr lang="en-US" sz="2200" dirty="0" smtClean="0"/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12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806793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13</a:t>
            </a:fld>
            <a:endParaRPr lang="en-US" altLang="it-IT"/>
          </a:p>
        </p:txBody>
      </p:sp>
      <p:graphicFrame>
        <p:nvGraphicFramePr>
          <p:cNvPr id="8" name="Segnaposto contenut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9479431"/>
              </p:ext>
            </p:extLst>
          </p:nvPr>
        </p:nvGraphicFramePr>
        <p:xfrm>
          <a:off x="317500" y="1579246"/>
          <a:ext cx="8356598" cy="3782934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448656"/>
                <a:gridCol w="997177"/>
                <a:gridCol w="1182153"/>
                <a:gridCol w="1182153"/>
                <a:gridCol w="1182153"/>
                <a:gridCol w="1182153"/>
                <a:gridCol w="1182153"/>
              </a:tblGrid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Algo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ROC-AUC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Precision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Recall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MAP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MRR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NDCG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Top-pop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effectLst/>
                        </a:rPr>
                        <a:t>0,8580</a:t>
                      </a:r>
                      <a:endParaRPr lang="uk-UA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0,1184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0,1122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0,0765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0,3184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0,1179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4609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GlobalEffects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0,6648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0,0101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0,0120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0,0026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0,0159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0,0077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ItemKNN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0,9181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0,2131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0,2241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0,1664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effectLst/>
                        </a:rPr>
                        <a:t>0,4759</a:t>
                      </a:r>
                      <a:endParaRPr lang="uk-UA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0,2233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1" u="none" strike="noStrike" dirty="0">
                          <a:effectLst/>
                        </a:rPr>
                        <a:t>SLIM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b="1" u="none" strike="noStrike" dirty="0">
                          <a:effectLst/>
                        </a:rPr>
                        <a:t>0,9194</a:t>
                      </a:r>
                      <a:endParaRPr lang="fi-FI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0,2170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0,2306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1" u="none" strike="noStrike" dirty="0">
                          <a:effectLst/>
                        </a:rPr>
                        <a:t>0,1774</a:t>
                      </a:r>
                      <a:endParaRPr lang="uk-UA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0,5168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0,2376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52723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FunkSVD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0,8494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0,0351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0,0507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0,0175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0,0758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iALS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0,9179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0,1787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0,2115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0,1259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effectLst/>
                        </a:rPr>
                        <a:t>0,3857</a:t>
                      </a:r>
                      <a:endParaRPr lang="uk-UA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0,1953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BPRMF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0,8524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0,1492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0,1673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0,1074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0,3668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effectLst/>
                        </a:rPr>
                        <a:t>0,1619</a:t>
                      </a:r>
                      <a:endParaRPr lang="uk-UA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3449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14</a:t>
            </a:fld>
            <a:endParaRPr lang="en-US" altLang="it-IT"/>
          </a:p>
        </p:txBody>
      </p:sp>
      <p:graphicFrame>
        <p:nvGraphicFramePr>
          <p:cNvPr id="8" name="Segnaposto contenut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7456472"/>
              </p:ext>
            </p:extLst>
          </p:nvPr>
        </p:nvGraphicFramePr>
        <p:xfrm>
          <a:off x="317500" y="1579246"/>
          <a:ext cx="8356598" cy="3782934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448656"/>
                <a:gridCol w="997177"/>
                <a:gridCol w="1182153"/>
                <a:gridCol w="1182153"/>
                <a:gridCol w="1182153"/>
                <a:gridCol w="1182153"/>
                <a:gridCol w="1182153"/>
              </a:tblGrid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Algo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ROC-AUC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Precision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Recall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MAP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MRR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NDCG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Top-pop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0,8580</a:t>
                      </a:r>
                      <a:endParaRPr lang="uk-UA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0,1184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0,1122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0,0765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0,3184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0,1179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4609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GlobalEffects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0,6648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0,0101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0,0120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0,0026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0,0159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0,0077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ItemKNN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0,9181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0,2131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0,2241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0,1664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0,4759</a:t>
                      </a:r>
                      <a:endParaRPr lang="uk-UA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0,2233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SLIM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0,9194</a:t>
                      </a:r>
                      <a:endParaRPr lang="fi-FI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0,2170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0,2306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0,1774</a:t>
                      </a:r>
                      <a:endParaRPr lang="uk-UA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0,5168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0,2376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52723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FunkSVD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0,8494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0,0351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0,0507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0,0175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0,0758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iALS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0,9179</a:t>
                      </a:r>
                      <a:endParaRPr lang="fi-FI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0,1787</a:t>
                      </a:r>
                      <a:endParaRPr lang="fi-FI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0,2115</a:t>
                      </a:r>
                      <a:endParaRPr lang="cs-CZ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0,1259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0,3857</a:t>
                      </a:r>
                      <a:endParaRPr lang="uk-UA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0,1953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1" u="none" strike="noStrike" dirty="0">
                          <a:effectLst/>
                        </a:rPr>
                        <a:t>BPRMF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0,8524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1" u="none" strike="noStrike" dirty="0">
                          <a:effectLst/>
                        </a:rPr>
                        <a:t>0,1492</a:t>
                      </a:r>
                      <a:endParaRPr lang="cs-CZ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0,1673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0,1074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0,3668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1" u="none" strike="noStrike" dirty="0">
                          <a:effectLst/>
                        </a:rPr>
                        <a:t>0,1619</a:t>
                      </a:r>
                      <a:endParaRPr lang="uk-UA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7481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15</a:t>
            </a:fld>
            <a:endParaRPr lang="en-US" altLang="it-IT"/>
          </a:p>
        </p:txBody>
      </p:sp>
      <p:graphicFrame>
        <p:nvGraphicFramePr>
          <p:cNvPr id="8" name="Segnaposto contenut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701724"/>
              </p:ext>
            </p:extLst>
          </p:nvPr>
        </p:nvGraphicFramePr>
        <p:xfrm>
          <a:off x="317500" y="1579246"/>
          <a:ext cx="8356598" cy="3782934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448656"/>
                <a:gridCol w="997177"/>
                <a:gridCol w="1182153"/>
                <a:gridCol w="1182153"/>
                <a:gridCol w="1182153"/>
                <a:gridCol w="1182153"/>
                <a:gridCol w="1182153"/>
              </a:tblGrid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Algo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ROC-AUC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Precision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Recall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MAP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MRR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NDCG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Top-pop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0,8580</a:t>
                      </a:r>
                      <a:endParaRPr lang="uk-UA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0,1184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0,1122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0,0765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0,3184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0,1179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4609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GlobalEffects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0,6648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0,0101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0,0120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0,0026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0,0159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0,0077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ItemKNN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0,9181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0,2131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0,2241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0,1664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0,4759</a:t>
                      </a:r>
                      <a:endParaRPr lang="uk-UA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0,2233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SLIM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0,9194</a:t>
                      </a:r>
                      <a:endParaRPr lang="fi-FI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0,2170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0,2306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0,1774</a:t>
                      </a:r>
                      <a:endParaRPr lang="uk-UA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0,5168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0,2376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52723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FunkSVD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0,8494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0,0351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0,0507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0,0175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0,0758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1" u="none" strike="noStrike" dirty="0" err="1">
                          <a:effectLst/>
                        </a:rPr>
                        <a:t>iALS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b="1" u="none" strike="noStrike" dirty="0">
                          <a:effectLst/>
                        </a:rPr>
                        <a:t>0,9179</a:t>
                      </a:r>
                      <a:endParaRPr lang="fi-FI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b="1" u="none" strike="noStrike" dirty="0">
                          <a:effectLst/>
                        </a:rPr>
                        <a:t>0,1787</a:t>
                      </a:r>
                      <a:endParaRPr lang="fi-FI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1" u="none" strike="noStrike" dirty="0">
                          <a:effectLst/>
                        </a:rPr>
                        <a:t>0,2115</a:t>
                      </a:r>
                      <a:endParaRPr lang="cs-CZ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0,1259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1" u="none" strike="noStrike" dirty="0">
                          <a:effectLst/>
                        </a:rPr>
                        <a:t>0,3857</a:t>
                      </a:r>
                      <a:endParaRPr lang="uk-UA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0,1953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BPRMF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0,8524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0,1492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0,1673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0,1074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0,3668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effectLst/>
                        </a:rPr>
                        <a:t>0,1619</a:t>
                      </a:r>
                      <a:endParaRPr lang="uk-UA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483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Take-home messages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SLIM is the best but</a:t>
            </a:r>
            <a:r>
              <a:rPr lang="mr-IN" sz="2000" dirty="0" smtClean="0"/>
              <a:t>…</a:t>
            </a:r>
            <a:endParaRPr lang="it-IT" sz="2000" dirty="0" smtClean="0"/>
          </a:p>
          <a:p>
            <a:pPr lvl="1"/>
            <a:r>
              <a:rPr lang="it-IT" sz="1800" dirty="0" smtClean="0"/>
              <a:t>Movielens100k </a:t>
            </a:r>
            <a:r>
              <a:rPr lang="it-IT" sz="1800" dirty="0" err="1" smtClean="0"/>
              <a:t>is</a:t>
            </a:r>
            <a:r>
              <a:rPr lang="it-IT" sz="1800" dirty="0" smtClean="0"/>
              <a:t> </a:t>
            </a:r>
            <a:r>
              <a:rPr lang="it-IT" sz="1800" dirty="0" err="1" smtClean="0"/>
              <a:t>one</a:t>
            </a:r>
            <a:r>
              <a:rPr lang="it-IT" sz="1800" dirty="0" smtClean="0"/>
              <a:t> single (small) </a:t>
            </a:r>
            <a:r>
              <a:rPr lang="it-IT" sz="1800" dirty="0" err="1" smtClean="0"/>
              <a:t>dataset</a:t>
            </a:r>
            <a:r>
              <a:rPr lang="it-IT" sz="1800" dirty="0" smtClean="0"/>
              <a:t> </a:t>
            </a:r>
            <a:r>
              <a:rPr lang="it-IT" sz="1800" dirty="0" smtClean="0">
                <a:sym typeface="Wingdings"/>
              </a:rPr>
              <a:t> </a:t>
            </a:r>
            <a:r>
              <a:rPr lang="it-IT" sz="1800" dirty="0" err="1" smtClean="0">
                <a:sym typeface="Wingdings"/>
              </a:rPr>
              <a:t>experiment</a:t>
            </a:r>
            <a:r>
              <a:rPr lang="it-IT" sz="1800" dirty="0" smtClean="0">
                <a:sym typeface="Wingdings"/>
              </a:rPr>
              <a:t> with more/</a:t>
            </a:r>
            <a:r>
              <a:rPr lang="it-IT" sz="1800" dirty="0" err="1" smtClean="0">
                <a:sym typeface="Wingdings"/>
              </a:rPr>
              <a:t>larger</a:t>
            </a:r>
            <a:r>
              <a:rPr lang="it-IT" sz="1800" dirty="0" smtClean="0">
                <a:sym typeface="Wingdings"/>
              </a:rPr>
              <a:t> </a:t>
            </a:r>
            <a:r>
              <a:rPr lang="it-IT" sz="1800" dirty="0" err="1" smtClean="0">
                <a:sym typeface="Wingdings"/>
              </a:rPr>
              <a:t>datasets</a:t>
            </a:r>
            <a:endParaRPr lang="it-IT" sz="1800" dirty="0" smtClean="0">
              <a:sym typeface="Wingdings"/>
            </a:endParaRPr>
          </a:p>
          <a:p>
            <a:r>
              <a:rPr lang="it-IT" sz="2000" dirty="0" err="1" smtClean="0">
                <a:sym typeface="Wingdings"/>
              </a:rPr>
              <a:t>Most</a:t>
            </a:r>
            <a:r>
              <a:rPr lang="it-IT" sz="2000" dirty="0" smtClean="0">
                <a:sym typeface="Wingdings"/>
              </a:rPr>
              <a:t> of the </a:t>
            </a:r>
            <a:r>
              <a:rPr lang="it-IT" sz="2000" dirty="0" err="1" smtClean="0">
                <a:sym typeface="Wingdings"/>
              </a:rPr>
              <a:t>real</a:t>
            </a:r>
            <a:r>
              <a:rPr lang="it-IT" sz="2000" dirty="0" smtClean="0">
                <a:sym typeface="Wingdings"/>
              </a:rPr>
              <a:t> data </a:t>
            </a:r>
            <a:r>
              <a:rPr lang="it-IT" sz="2000" dirty="0" err="1" smtClean="0">
                <a:sym typeface="Wingdings"/>
              </a:rPr>
              <a:t>is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implicit</a:t>
            </a:r>
            <a:r>
              <a:rPr lang="it-IT" sz="2000" dirty="0" smtClean="0">
                <a:sym typeface="Wingdings"/>
              </a:rPr>
              <a:t> (</a:t>
            </a:r>
            <a:r>
              <a:rPr lang="it-IT" sz="2000" dirty="0" err="1" smtClean="0">
                <a:sym typeface="Wingdings"/>
              </a:rPr>
              <a:t>explicit</a:t>
            </a:r>
            <a:r>
              <a:rPr lang="it-IT" sz="2000" dirty="0" smtClean="0">
                <a:sym typeface="Wingdings"/>
              </a:rPr>
              <a:t> feedback </a:t>
            </a:r>
            <a:r>
              <a:rPr lang="it-IT" sz="2000" dirty="0" err="1" smtClean="0">
                <a:sym typeface="Wingdings"/>
              </a:rPr>
              <a:t>is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costly</a:t>
            </a:r>
            <a:r>
              <a:rPr lang="it-IT" sz="2000" dirty="0" smtClean="0">
                <a:sym typeface="Wingdings"/>
              </a:rPr>
              <a:t>)</a:t>
            </a:r>
          </a:p>
          <a:p>
            <a:r>
              <a:rPr lang="it-IT" sz="2000" dirty="0" err="1" smtClean="0">
                <a:sym typeface="Wingdings"/>
              </a:rPr>
              <a:t>Never</a:t>
            </a:r>
            <a:r>
              <a:rPr lang="it-IT" sz="2000" dirty="0" smtClean="0">
                <a:sym typeface="Wingdings"/>
              </a:rPr>
              <a:t>, </a:t>
            </a:r>
            <a:r>
              <a:rPr lang="it-IT" sz="2000" dirty="0" err="1" smtClean="0">
                <a:sym typeface="Wingdings"/>
              </a:rPr>
              <a:t>never</a:t>
            </a:r>
            <a:r>
              <a:rPr lang="it-IT" sz="2000" dirty="0" smtClean="0">
                <a:sym typeface="Wingdings"/>
              </a:rPr>
              <a:t>, </a:t>
            </a:r>
            <a:r>
              <a:rPr lang="it-IT" sz="2000" dirty="0" err="1" smtClean="0">
                <a:sym typeface="Wingdings"/>
              </a:rPr>
              <a:t>never</a:t>
            </a:r>
            <a:r>
              <a:rPr lang="it-IT" sz="2000" dirty="0" smtClean="0">
                <a:sym typeface="Wingdings"/>
              </a:rPr>
              <a:t> use RMSE</a:t>
            </a:r>
          </a:p>
          <a:p>
            <a:r>
              <a:rPr lang="it-IT" sz="2000" dirty="0" smtClean="0">
                <a:sym typeface="Wingdings"/>
              </a:rPr>
              <a:t>Always </a:t>
            </a:r>
            <a:r>
              <a:rPr lang="it-IT" sz="2000" dirty="0" err="1" smtClean="0">
                <a:sym typeface="Wingdings"/>
              </a:rPr>
              <a:t>evaluate</a:t>
            </a:r>
            <a:r>
              <a:rPr lang="it-IT" sz="2000" dirty="0" smtClean="0">
                <a:sym typeface="Wingdings"/>
              </a:rPr>
              <a:t> over multiple ranking </a:t>
            </a:r>
            <a:r>
              <a:rPr lang="it-IT" sz="2000" dirty="0" err="1" smtClean="0">
                <a:sym typeface="Wingdings"/>
              </a:rPr>
              <a:t>metrics</a:t>
            </a:r>
            <a:endParaRPr lang="it-IT" sz="2000" dirty="0" smtClean="0">
              <a:sym typeface="Wingdings"/>
            </a:endParaRPr>
          </a:p>
          <a:p>
            <a:r>
              <a:rPr lang="it-IT" sz="2000" dirty="0" smtClean="0">
                <a:sym typeface="Wingdings"/>
              </a:rPr>
              <a:t>Use a ranking </a:t>
            </a:r>
            <a:r>
              <a:rPr lang="it-IT" sz="2000" dirty="0" err="1" smtClean="0">
                <a:sym typeface="Wingdings"/>
              </a:rPr>
              <a:t>loss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function</a:t>
            </a:r>
            <a:endParaRPr lang="it-IT" sz="2000" dirty="0" smtClean="0">
              <a:sym typeface="Wingdings"/>
            </a:endParaRPr>
          </a:p>
          <a:p>
            <a:r>
              <a:rPr lang="it-IT" sz="2000" dirty="0" err="1" smtClean="0">
                <a:sym typeface="Wingdings"/>
              </a:rPr>
              <a:t>Still</a:t>
            </a:r>
            <a:r>
              <a:rPr lang="it-IT" sz="2000" dirty="0" smtClean="0">
                <a:sym typeface="Wingdings"/>
              </a:rPr>
              <a:t>, </a:t>
            </a:r>
            <a:r>
              <a:rPr lang="it-IT" sz="2000" dirty="0" err="1" smtClean="0">
                <a:sym typeface="Wingdings"/>
              </a:rPr>
              <a:t>Implicit</a:t>
            </a:r>
            <a:r>
              <a:rPr lang="it-IT" sz="2000" dirty="0" smtClean="0">
                <a:sym typeface="Wingdings"/>
              </a:rPr>
              <a:t> ALS </a:t>
            </a:r>
            <a:r>
              <a:rPr lang="it-IT" sz="2000" dirty="0" err="1" smtClean="0">
                <a:sym typeface="Wingdings"/>
              </a:rPr>
              <a:t>works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well</a:t>
            </a:r>
            <a:r>
              <a:rPr lang="it-IT" sz="2000" dirty="0" smtClean="0">
                <a:sym typeface="Wingdings"/>
              </a:rPr>
              <a:t> (</a:t>
            </a:r>
            <a:r>
              <a:rPr lang="it-IT" sz="2000" dirty="0" err="1" smtClean="0">
                <a:sym typeface="Wingdings"/>
              </a:rPr>
              <a:t>widely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used</a:t>
            </a:r>
            <a:r>
              <a:rPr lang="it-IT" sz="2000" dirty="0" smtClean="0">
                <a:sym typeface="Wingdings"/>
              </a:rPr>
              <a:t> in </a:t>
            </a:r>
            <a:r>
              <a:rPr lang="it-IT" sz="2000" dirty="0" err="1" smtClean="0">
                <a:sym typeface="Wingdings"/>
              </a:rPr>
              <a:t>practice</a:t>
            </a:r>
            <a:r>
              <a:rPr lang="it-IT" sz="2000" dirty="0" smtClean="0">
                <a:sym typeface="Wingdings"/>
              </a:rPr>
              <a:t>)</a:t>
            </a:r>
          </a:p>
          <a:p>
            <a:r>
              <a:rPr lang="it-IT" sz="2000" dirty="0" smtClean="0">
                <a:sym typeface="Wingdings"/>
              </a:rPr>
              <a:t>Combine/</a:t>
            </a:r>
            <a:r>
              <a:rPr lang="it-IT" sz="2000" dirty="0" err="1" smtClean="0">
                <a:sym typeface="Wingdings"/>
              </a:rPr>
              <a:t>Stack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your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models</a:t>
            </a:r>
            <a:r>
              <a:rPr lang="it-IT" sz="2000" dirty="0" smtClean="0">
                <a:sym typeface="Wingdings"/>
              </a:rPr>
              <a:t> (e.g. KNN + MF/SLIM)</a:t>
            </a:r>
          </a:p>
          <a:p>
            <a:r>
              <a:rPr lang="it-IT" sz="2000" dirty="0" err="1" smtClean="0">
                <a:sym typeface="Wingdings"/>
              </a:rPr>
              <a:t>Tuning</a:t>
            </a:r>
            <a:endParaRPr lang="it-IT" sz="2000" dirty="0" smtClean="0">
              <a:sym typeface="Wingdings"/>
            </a:endParaRPr>
          </a:p>
          <a:p>
            <a:pPr lvl="1"/>
            <a:r>
              <a:rPr lang="it-IT" sz="1600" dirty="0" err="1" smtClean="0">
                <a:sym typeface="Wingdings"/>
              </a:rPr>
              <a:t>Carefully</a:t>
            </a:r>
            <a:r>
              <a:rPr lang="it-IT" sz="1600" dirty="0" smtClean="0">
                <a:sym typeface="Wingdings"/>
              </a:rPr>
              <a:t> </a:t>
            </a:r>
            <a:r>
              <a:rPr lang="it-IT" sz="1600" dirty="0" err="1">
                <a:sym typeface="Wingdings"/>
              </a:rPr>
              <a:t>c</a:t>
            </a:r>
            <a:r>
              <a:rPr lang="it-IT" sz="1600" dirty="0" err="1" smtClean="0">
                <a:sym typeface="Wingdings"/>
              </a:rPr>
              <a:t>hoose</a:t>
            </a:r>
            <a:r>
              <a:rPr lang="it-IT" sz="1600" dirty="0" smtClean="0">
                <a:sym typeface="Wingdings"/>
              </a:rPr>
              <a:t> the </a:t>
            </a:r>
            <a:r>
              <a:rPr lang="it-IT" sz="1600" dirty="0" err="1" smtClean="0">
                <a:sym typeface="Wingdings"/>
              </a:rPr>
              <a:t>metric</a:t>
            </a:r>
            <a:r>
              <a:rPr lang="it-IT" sz="1600" dirty="0" smtClean="0">
                <a:sym typeface="Wingdings"/>
              </a:rPr>
              <a:t> to </a:t>
            </a:r>
            <a:r>
              <a:rPr lang="it-IT" sz="1600" dirty="0" err="1" smtClean="0">
                <a:sym typeface="Wingdings"/>
              </a:rPr>
              <a:t>optimize</a:t>
            </a:r>
            <a:endParaRPr lang="it-IT" sz="1600" dirty="0">
              <a:sym typeface="Wingdings"/>
            </a:endParaRPr>
          </a:p>
          <a:p>
            <a:pPr lvl="1"/>
            <a:r>
              <a:rPr lang="it-IT" sz="1600" dirty="0" err="1" smtClean="0">
                <a:sym typeface="Wingdings"/>
              </a:rPr>
              <a:t>Grid</a:t>
            </a:r>
            <a:r>
              <a:rPr lang="it-IT" sz="1600" dirty="0" smtClean="0">
                <a:sym typeface="Wingdings"/>
              </a:rPr>
              <a:t> </a:t>
            </a:r>
            <a:r>
              <a:rPr lang="it-IT" sz="1600" dirty="0" err="1" smtClean="0">
                <a:sym typeface="Wingdings"/>
              </a:rPr>
              <a:t>Search</a:t>
            </a:r>
            <a:r>
              <a:rPr lang="it-IT" sz="1600" dirty="0" smtClean="0">
                <a:sym typeface="Wingdings"/>
              </a:rPr>
              <a:t> </a:t>
            </a:r>
            <a:r>
              <a:rPr lang="it-IT" sz="1600" dirty="0" err="1" smtClean="0">
                <a:sym typeface="Wingdings"/>
              </a:rPr>
              <a:t>is</a:t>
            </a:r>
            <a:r>
              <a:rPr lang="it-IT" sz="1600" dirty="0" smtClean="0">
                <a:sym typeface="Wingdings"/>
              </a:rPr>
              <a:t> </a:t>
            </a:r>
            <a:r>
              <a:rPr lang="it-IT" sz="1600" dirty="0" err="1" smtClean="0">
                <a:sym typeface="Wingdings"/>
              </a:rPr>
              <a:t>expensive</a:t>
            </a:r>
            <a:r>
              <a:rPr lang="it-IT" sz="1600" dirty="0" smtClean="0">
                <a:sym typeface="Wingdings"/>
              </a:rPr>
              <a:t>, </a:t>
            </a:r>
            <a:r>
              <a:rPr lang="it-IT" sz="1600" dirty="0" err="1" smtClean="0">
                <a:sym typeface="Wingdings"/>
              </a:rPr>
              <a:t>try</a:t>
            </a:r>
            <a:r>
              <a:rPr lang="it-IT" sz="1600" dirty="0" smtClean="0">
                <a:sym typeface="Wingdings"/>
              </a:rPr>
              <a:t> Random </a:t>
            </a:r>
            <a:r>
              <a:rPr lang="it-IT" sz="1600" dirty="0" err="1" smtClean="0">
                <a:sym typeface="Wingdings"/>
              </a:rPr>
              <a:t>Search</a:t>
            </a:r>
            <a:endParaRPr lang="it-IT" sz="1600" dirty="0" smtClean="0">
              <a:sym typeface="Wingdings"/>
            </a:endParaRPr>
          </a:p>
          <a:p>
            <a:pPr lvl="1"/>
            <a:endParaRPr lang="it-IT" sz="1800" dirty="0" smtClean="0">
              <a:sym typeface="Wingdings"/>
            </a:endParaRPr>
          </a:p>
          <a:p>
            <a:pPr lvl="1"/>
            <a:endParaRPr lang="it-IT" sz="1800" dirty="0" smtClean="0">
              <a:sym typeface="Wingdings"/>
            </a:endParaRPr>
          </a:p>
          <a:p>
            <a:pPr lvl="1"/>
            <a:endParaRPr lang="en-US" sz="1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16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943649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9600" y="1272326"/>
            <a:ext cx="7772400" cy="1394674"/>
          </a:xfrm>
        </p:spPr>
        <p:txBody>
          <a:bodyPr/>
          <a:lstStyle/>
          <a:p>
            <a:pPr marL="0" indent="0" algn="ctr">
              <a:buNone/>
            </a:pPr>
            <a:r>
              <a:rPr lang="en-US" sz="4400" dirty="0" smtClean="0"/>
              <a:t>Thank you!</a:t>
            </a:r>
            <a:endParaRPr lang="en-US" sz="4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17</a:t>
            </a:fld>
            <a:endParaRPr lang="en-US" altLang="it-IT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727" y="2527300"/>
            <a:ext cx="6240145" cy="351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439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BPR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BPR: Bayesian Pairwise Ranking (</a:t>
            </a:r>
            <a:r>
              <a:rPr lang="en-US" sz="2400" dirty="0" err="1" smtClean="0"/>
              <a:t>Rendle</a:t>
            </a:r>
            <a:r>
              <a:rPr lang="en-US" sz="2400" dirty="0" smtClean="0"/>
              <a:t> et al, 2009)</a:t>
            </a:r>
            <a:endParaRPr lang="en-US" sz="2000" dirty="0" smtClean="0"/>
          </a:p>
          <a:p>
            <a:pPr lvl="1"/>
            <a:r>
              <a:rPr lang="en-US" sz="2000" dirty="0" smtClean="0"/>
              <a:t>KNN and MF are trained for rating prediction but evaluation is on item prediction</a:t>
            </a:r>
          </a:p>
          <a:p>
            <a:pPr lvl="1"/>
            <a:r>
              <a:rPr lang="en-US" sz="2000" dirty="0" smtClean="0"/>
              <a:t>Goal: Optimize directly for ranking</a:t>
            </a:r>
          </a:p>
          <a:p>
            <a:r>
              <a:rPr lang="en-US" sz="2400" dirty="0" smtClean="0"/>
              <a:t>Infer ranking from implicit behavior</a:t>
            </a:r>
          </a:p>
          <a:p>
            <a:pPr lvl="1"/>
            <a:r>
              <a:rPr lang="en-US" sz="2400" dirty="0" smtClean="0"/>
              <a:t>Only positive observations are available</a:t>
            </a:r>
          </a:p>
          <a:p>
            <a:pPr lvl="1"/>
            <a:r>
              <a:rPr lang="en-US" sz="2400" dirty="0" smtClean="0"/>
              <a:t>Non-observed is a mixture of real negative feedback and missing values</a:t>
            </a:r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/>
              <a:t>BPR-MF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78890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Handling negative feedback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Fill with zeros (standard approach)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/>
              <a:t>BPR-MF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3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752" y="2235200"/>
            <a:ext cx="5730495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628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Handling negative feedback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Pairwise preferences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/>
              <a:t>BPR-MF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4</a:t>
            </a:fld>
            <a:endParaRPr lang="en-US" altLang="it-IT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2152650"/>
            <a:ext cx="2235200" cy="2933700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600" y="3225800"/>
            <a:ext cx="1016000" cy="393700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2350" y="2063750"/>
            <a:ext cx="23114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40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BPR-OPT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799" y="1143000"/>
            <a:ext cx="7489825" cy="4953000"/>
          </a:xfrm>
        </p:spPr>
        <p:txBody>
          <a:bodyPr/>
          <a:lstStyle/>
          <a:p>
            <a:r>
              <a:rPr lang="en-US" sz="2400" dirty="0" smtClean="0"/>
              <a:t>Loss function</a:t>
            </a:r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r>
              <a:rPr lang="en-US" sz="2000" dirty="0" smtClean="0"/>
              <a:t>Maximize the log-likelihood of the training data given the parameters (Maximum A Posteriori, see paper) </a:t>
            </a:r>
          </a:p>
          <a:p>
            <a:pPr lvl="1"/>
            <a:r>
              <a:rPr lang="en-US" sz="2000" dirty="0" smtClean="0"/>
              <a:t>Or equivalently minimize the Negative LL</a:t>
            </a:r>
          </a:p>
          <a:p>
            <a:pPr lvl="1"/>
            <a:r>
              <a:rPr lang="en-US" sz="2000" dirty="0" smtClean="0"/>
              <a:t>Equivalent to optimizing for ROC-AUC (see paper)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Where:</a:t>
            </a:r>
          </a:p>
          <a:p>
            <a:r>
              <a:rPr lang="en-US" sz="2400" dirty="0" smtClean="0"/>
              <a:t>                                     probability that user </a:t>
            </a:r>
            <a:r>
              <a:rPr lang="en-US" sz="2400" i="1" dirty="0" err="1" smtClean="0"/>
              <a:t>i</a:t>
            </a:r>
            <a:r>
              <a:rPr lang="en-US" sz="2400" dirty="0" smtClean="0"/>
              <a:t> prefers item </a:t>
            </a:r>
            <a:r>
              <a:rPr lang="en-US" sz="2400" i="1" dirty="0" smtClean="0"/>
              <a:t>j</a:t>
            </a:r>
            <a:r>
              <a:rPr lang="en-US" sz="2400" dirty="0" smtClean="0"/>
              <a:t> over item </a:t>
            </a:r>
            <a:r>
              <a:rPr lang="en-US" sz="2400" i="1" dirty="0" smtClean="0"/>
              <a:t>k</a:t>
            </a:r>
          </a:p>
          <a:p>
            <a:endParaRPr lang="en-US" sz="2400" i="1" dirty="0"/>
          </a:p>
          <a:p>
            <a:endParaRPr lang="en-US" sz="2400" i="1" dirty="0" smtClean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/>
              <a:t>BPR-MF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5</a:t>
            </a:fld>
            <a:endParaRPr lang="en-US" altLang="it-IT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99" y="5334075"/>
            <a:ext cx="3467100" cy="347625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7" y="1769513"/>
            <a:ext cx="8175624" cy="101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91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sigmoid function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Continuous approximation of the indicator (step) function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Interesting facts</a:t>
            </a:r>
          </a:p>
          <a:p>
            <a:pPr lvl="1"/>
            <a:r>
              <a:rPr lang="en-US" sz="2000" dirty="0" smtClean="0"/>
              <a:t> </a:t>
            </a:r>
          </a:p>
          <a:p>
            <a:pPr lvl="1"/>
            <a:endParaRPr lang="en-US" sz="2000" dirty="0" smtClean="0"/>
          </a:p>
          <a:p>
            <a:pPr lvl="1"/>
            <a:r>
              <a:rPr lang="en-US" sz="2000" dirty="0" smtClean="0"/>
              <a:t>Not the only possible approximation of the step function (</a:t>
            </a:r>
            <a:r>
              <a:rPr lang="en-US" sz="2000" dirty="0" err="1" smtClean="0"/>
              <a:t>tanh</a:t>
            </a:r>
            <a:r>
              <a:rPr lang="en-US" sz="2000" dirty="0" smtClean="0"/>
              <a:t>, erf, </a:t>
            </a:r>
            <a:r>
              <a:rPr lang="mr-IN" sz="2000" dirty="0" smtClean="0"/>
              <a:t>…</a:t>
            </a:r>
            <a:r>
              <a:rPr lang="it-IT" sz="2000" dirty="0" smtClean="0"/>
              <a:t>)</a:t>
            </a:r>
          </a:p>
          <a:p>
            <a:pPr lvl="1"/>
            <a:r>
              <a:rPr lang="it-IT" sz="2000" dirty="0" err="1" smtClean="0"/>
              <a:t>Used</a:t>
            </a:r>
            <a:r>
              <a:rPr lang="it-IT" sz="2000" dirty="0" smtClean="0"/>
              <a:t> </a:t>
            </a:r>
            <a:r>
              <a:rPr lang="it-IT" sz="2000" dirty="0" err="1" smtClean="0"/>
              <a:t>as</a:t>
            </a:r>
            <a:r>
              <a:rPr lang="it-IT" sz="2000" dirty="0" smtClean="0"/>
              <a:t> </a:t>
            </a:r>
            <a:r>
              <a:rPr lang="it-IT" sz="2000" dirty="0" err="1" smtClean="0"/>
              <a:t>activation</a:t>
            </a:r>
            <a:r>
              <a:rPr lang="it-IT" sz="2000" dirty="0" smtClean="0"/>
              <a:t> </a:t>
            </a:r>
            <a:r>
              <a:rPr lang="it-IT" sz="2000" dirty="0" err="1" smtClean="0"/>
              <a:t>function</a:t>
            </a:r>
            <a:r>
              <a:rPr lang="it-IT" sz="2000" dirty="0" smtClean="0"/>
              <a:t> in </a:t>
            </a:r>
            <a:r>
              <a:rPr lang="it-IT" sz="2000" dirty="0" err="1" smtClean="0"/>
              <a:t>Neural</a:t>
            </a:r>
            <a:r>
              <a:rPr lang="it-IT" sz="2000" dirty="0" smtClean="0"/>
              <a:t> Networks</a:t>
            </a:r>
            <a:endParaRPr lang="en-US" sz="2000" dirty="0" smtClean="0"/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6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246" y="1920752"/>
            <a:ext cx="2903254" cy="1935019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00" y="4174778"/>
            <a:ext cx="3307046" cy="370617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700" y="2279650"/>
            <a:ext cx="31369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97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LEARN-BPR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Repeat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draw (</a:t>
            </a:r>
            <a:r>
              <a:rPr lang="en-US" dirty="0" err="1" smtClean="0"/>
              <a:t>i,j,k</a:t>
            </a:r>
            <a:r>
              <a:rPr lang="en-US" dirty="0" smtClean="0"/>
              <a:t>) from Ds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Until</a:t>
            </a:r>
            <a:r>
              <a:rPr lang="en-US" dirty="0" smtClean="0"/>
              <a:t> convergence</a:t>
            </a:r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7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2457450"/>
            <a:ext cx="3073400" cy="977900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5842000" y="2530901"/>
            <a:ext cx="30700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Stochastic Gradient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Ascent updates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385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Item sampling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“Bootstrap” training from Ds</a:t>
            </a:r>
          </a:p>
          <a:p>
            <a:pPr lvl="1"/>
            <a:r>
              <a:rPr lang="en-US" sz="2000" dirty="0" smtClean="0"/>
              <a:t>Uniform user </a:t>
            </a:r>
            <a:r>
              <a:rPr lang="mr-IN" sz="2000" dirty="0" smtClean="0"/>
              <a:t>–</a:t>
            </a:r>
            <a:r>
              <a:rPr lang="en-US" sz="2000" dirty="0" smtClean="0"/>
              <a:t> uniform item</a:t>
            </a:r>
          </a:p>
          <a:p>
            <a:pPr lvl="2"/>
            <a:r>
              <a:rPr lang="en-US" sz="1800" dirty="0" smtClean="0"/>
              <a:t>Sample a user </a:t>
            </a:r>
            <a:r>
              <a:rPr lang="en-US" sz="1800" dirty="0" err="1" smtClean="0"/>
              <a:t>i</a:t>
            </a:r>
            <a:r>
              <a:rPr lang="en-US" sz="1800" dirty="0" smtClean="0"/>
              <a:t> uniformly at random</a:t>
            </a:r>
          </a:p>
          <a:p>
            <a:pPr lvl="2"/>
            <a:r>
              <a:rPr lang="en-US" sz="1800" dirty="0" smtClean="0"/>
              <a:t>Sample a positive item pair (</a:t>
            </a:r>
            <a:r>
              <a:rPr lang="en-US" sz="1800" dirty="0" err="1" smtClean="0"/>
              <a:t>i,j</a:t>
            </a:r>
            <a:r>
              <a:rPr lang="en-US" sz="1800" dirty="0" smtClean="0"/>
              <a:t>) uniformly at random</a:t>
            </a:r>
          </a:p>
          <a:p>
            <a:pPr lvl="2"/>
            <a:r>
              <a:rPr lang="en-US" sz="1800" dirty="0" smtClean="0"/>
              <a:t>Sample a negative item pair (</a:t>
            </a:r>
            <a:r>
              <a:rPr lang="en-US" sz="1800" dirty="0" err="1" smtClean="0"/>
              <a:t>i,k</a:t>
            </a:r>
            <a:r>
              <a:rPr lang="en-US" sz="1800" dirty="0" smtClean="0"/>
              <a:t>) uniformly at random</a:t>
            </a:r>
          </a:p>
          <a:p>
            <a:pPr lvl="2"/>
            <a:r>
              <a:rPr lang="en-US" sz="1800" dirty="0" smtClean="0"/>
              <a:t>Try with and without replacement</a:t>
            </a:r>
          </a:p>
          <a:p>
            <a:pPr lvl="1"/>
            <a:r>
              <a:rPr lang="en-US" sz="2000" dirty="0" smtClean="0"/>
              <a:t>Variants:</a:t>
            </a:r>
          </a:p>
          <a:p>
            <a:pPr lvl="2"/>
            <a:r>
              <a:rPr lang="en-US" sz="1800" dirty="0" smtClean="0"/>
              <a:t>Sample positive items by popularity</a:t>
            </a:r>
          </a:p>
          <a:p>
            <a:pPr lvl="2"/>
            <a:r>
              <a:rPr lang="en-US" sz="1800" dirty="0" smtClean="0"/>
              <a:t>Advanced sampling methods</a:t>
            </a:r>
          </a:p>
          <a:p>
            <a:pPr lvl="3"/>
            <a:r>
              <a:rPr lang="en-US" sz="1400" dirty="0"/>
              <a:t>Improving Pairwise Learning for Item Recommendation from Implicit </a:t>
            </a:r>
            <a:r>
              <a:rPr lang="en-US" sz="1400" dirty="0" smtClean="0"/>
              <a:t>Feedback, </a:t>
            </a:r>
            <a:r>
              <a:rPr lang="en-US" sz="1400" dirty="0" err="1" smtClean="0"/>
              <a:t>Rendle</a:t>
            </a:r>
            <a:r>
              <a:rPr lang="en-US" sz="1400" dirty="0" smtClean="0"/>
              <a:t> et al, 2014</a:t>
            </a:r>
          </a:p>
          <a:p>
            <a:pPr lvl="3"/>
            <a:r>
              <a:rPr lang="en-US" sz="1400" dirty="0"/>
              <a:t>Bayesian Personalized Ranking with Multi-Channel User </a:t>
            </a:r>
            <a:r>
              <a:rPr lang="en-US" sz="1400" dirty="0" smtClean="0"/>
              <a:t>Feedback, </a:t>
            </a:r>
            <a:r>
              <a:rPr lang="en-US" sz="1400" dirty="0" err="1" smtClean="0"/>
              <a:t>Loni</a:t>
            </a:r>
            <a:r>
              <a:rPr lang="en-US" sz="1400" dirty="0" smtClean="0"/>
              <a:t> et al, 2016</a:t>
            </a:r>
            <a:r>
              <a:rPr lang="en-US" sz="1600" dirty="0"/>
              <a:t/>
            </a:r>
            <a:br>
              <a:rPr lang="en-US" sz="1600" dirty="0"/>
            </a:br>
            <a:endParaRPr lang="en-US" sz="1400" dirty="0" smtClean="0"/>
          </a:p>
          <a:p>
            <a:pPr lvl="2"/>
            <a:endParaRPr lang="en-US" sz="18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8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180626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Item sampling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“Bootstrap” training from Ds</a:t>
            </a:r>
          </a:p>
          <a:p>
            <a:pPr lvl="1"/>
            <a:r>
              <a:rPr lang="en-US" sz="2000" dirty="0" smtClean="0"/>
              <a:t>Uniform user </a:t>
            </a:r>
            <a:r>
              <a:rPr lang="mr-IN" sz="2000" dirty="0" smtClean="0"/>
              <a:t>–</a:t>
            </a:r>
            <a:r>
              <a:rPr lang="en-US" sz="2000" dirty="0" smtClean="0"/>
              <a:t> uniform item</a:t>
            </a:r>
          </a:p>
          <a:p>
            <a:pPr lvl="2"/>
            <a:r>
              <a:rPr lang="en-US" sz="1800" dirty="0" smtClean="0"/>
              <a:t>Sample a user </a:t>
            </a:r>
            <a:r>
              <a:rPr lang="en-US" sz="1800" dirty="0" err="1" smtClean="0"/>
              <a:t>i</a:t>
            </a:r>
            <a:r>
              <a:rPr lang="en-US" sz="1800" dirty="0" smtClean="0"/>
              <a:t> uniformly at random</a:t>
            </a:r>
          </a:p>
          <a:p>
            <a:pPr lvl="2"/>
            <a:r>
              <a:rPr lang="en-US" sz="1800" dirty="0" smtClean="0"/>
              <a:t>Sample a positive item pair (</a:t>
            </a:r>
            <a:r>
              <a:rPr lang="en-US" sz="1800" dirty="0" err="1" smtClean="0"/>
              <a:t>i,j</a:t>
            </a:r>
            <a:r>
              <a:rPr lang="en-US" sz="1800" dirty="0" smtClean="0"/>
              <a:t>) uniformly at random</a:t>
            </a:r>
          </a:p>
          <a:p>
            <a:pPr lvl="2"/>
            <a:r>
              <a:rPr lang="en-US" sz="1800" dirty="0" smtClean="0"/>
              <a:t>Sample a negative item pair (</a:t>
            </a:r>
            <a:r>
              <a:rPr lang="en-US" sz="1800" dirty="0" err="1" smtClean="0"/>
              <a:t>i,k</a:t>
            </a:r>
            <a:r>
              <a:rPr lang="en-US" sz="1800" dirty="0" smtClean="0"/>
              <a:t>) uniformly at random</a:t>
            </a:r>
          </a:p>
          <a:p>
            <a:pPr lvl="2"/>
            <a:r>
              <a:rPr lang="en-US" sz="1800" dirty="0" smtClean="0"/>
              <a:t>With or without replacement</a:t>
            </a:r>
          </a:p>
          <a:p>
            <a:pPr lvl="1"/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</a:rPr>
              <a:t>Variants:</a:t>
            </a:r>
          </a:p>
          <a:p>
            <a:pPr lvl="2"/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</a:rPr>
              <a:t>Sample positive items by popularity</a:t>
            </a:r>
          </a:p>
          <a:p>
            <a:pPr lvl="2"/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</a:rPr>
              <a:t>Advanced sampling methods</a:t>
            </a:r>
          </a:p>
          <a:p>
            <a:pPr lvl="3"/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Improving Pairwise Learning for Item Recommendation from Implicit </a:t>
            </a: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</a:rPr>
              <a:t>Feedback, </a:t>
            </a:r>
            <a:r>
              <a:rPr lang="en-US" sz="1400" dirty="0" err="1" smtClean="0">
                <a:solidFill>
                  <a:schemeClr val="bg1">
                    <a:lumMod val="85000"/>
                  </a:schemeClr>
                </a:solidFill>
              </a:rPr>
              <a:t>Rendle</a:t>
            </a: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</a:rPr>
              <a:t> et al, 2014</a:t>
            </a:r>
          </a:p>
          <a:p>
            <a:pPr lvl="3"/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Bayesian Personalized Ranking with Multi-Channel User </a:t>
            </a: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</a:rPr>
              <a:t>Feedback, </a:t>
            </a:r>
            <a:r>
              <a:rPr lang="en-US" sz="1400" dirty="0" err="1" smtClean="0">
                <a:solidFill>
                  <a:schemeClr val="bg1">
                    <a:lumMod val="85000"/>
                  </a:schemeClr>
                </a:solidFill>
              </a:rPr>
              <a:t>Loni</a:t>
            </a: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</a:rPr>
              <a:t> et al, 2016</a:t>
            </a:r>
            <a:r>
              <a:rPr lang="en-US" sz="1600" dirty="0"/>
              <a:t/>
            </a:r>
            <a:br>
              <a:rPr lang="en-US" sz="1600" dirty="0"/>
            </a:br>
            <a:endParaRPr lang="en-US" sz="1400" dirty="0" smtClean="0"/>
          </a:p>
          <a:p>
            <a:pPr lvl="2"/>
            <a:endParaRPr lang="en-US" sz="18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9</a:t>
            </a:fld>
            <a:endParaRPr lang="en-US" altLang="it-IT"/>
          </a:p>
        </p:txBody>
      </p:sp>
      <p:sp>
        <p:nvSpPr>
          <p:cNvPr id="6" name="Freccia destra 5"/>
          <p:cNvSpPr/>
          <p:nvPr/>
        </p:nvSpPr>
        <p:spPr>
          <a:xfrm rot="10800000">
            <a:off x="6940550" y="1752600"/>
            <a:ext cx="596900" cy="508000"/>
          </a:xfrm>
          <a:prstGeom prst="rightArrow">
            <a:avLst/>
          </a:prstGeom>
          <a:solidFill>
            <a:srgbClr val="FF0000"/>
          </a:solidFill>
          <a:ln>
            <a:solidFill>
              <a:srgbClr val="FF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059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VAASHAPES" val="1"/>
  <p:tag name="ADVAATEXT" val="1"/>
  <p:tag name="ADVSHADOWS" val="1"/>
  <p:tag name="ADVBEVELING" val="1"/>
  <p:tag name="ADVPANSCAN" val="0"/>
  <p:tag name="ADVDIMBULLETS" val="0"/>
  <p:tag name="ADVGAMMA" val="0.000000"/>
  <p:tag name="ADVFASTTRANSITIONS" val="1"/>
  <p:tag name="ADVSCREENHEIGHT" val="600"/>
  <p:tag name="ADVSCREENWIDTH" val="800"/>
  <p:tag name="ADVGLOBALTRANSITION" val="-1"/>
  <p:tag name="ADVSHOWMETER" val="0"/>
  <p:tag name="ADVSETTINGS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WHN3C4DGOVz7JTy5XAT1n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I3NmRqXPJr60nHtqstDn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2euwCGm1KdbqZKggccIY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1JwQBx8pn0mJ0yRkOhtI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AGFmitXU3BCh1shRUupNP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xiHue1DBgIlU36vBw6SUC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3M96NbnOwqRwNOTq5PoDY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vKRd28LyF4Yd1Yc6OU13Y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5m202FSyMAjBIhuSfSLSD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sHP8SEesMT678nENeVgr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V6oamjXiVVQkQ0F69YmNV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sidXmrFriqvCF9BiBJal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ykohu5yh3YUCmeqaLkCDe"/>
</p:tagLst>
</file>

<file path=ppt/theme/theme1.xml><?xml version="1.0" encoding="utf-8"?>
<a:theme xmlns:a="http://schemas.openxmlformats.org/drawingml/2006/main" name="PoliLightBlue3">
  <a:themeElements>
    <a:clrScheme name="PoliLightBlue3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oliLightBlue3">
      <a:majorFont>
        <a:latin typeface="Lucida Grande"/>
        <a:ea typeface="ＭＳ Ｐゴシック"/>
        <a:cs typeface="ＭＳ Ｐゴシック"/>
      </a:majorFont>
      <a:minorFont>
        <a:latin typeface="Lucida Grande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PoliLightBlue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11459</TotalTime>
  <Words>716</Words>
  <Application>Microsoft Office PowerPoint</Application>
  <PresentationFormat>Presentazione su schermo (4:3)</PresentationFormat>
  <Paragraphs>320</Paragraphs>
  <Slides>17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7" baseType="lpstr">
      <vt:lpstr>ＭＳ Ｐゴシック</vt:lpstr>
      <vt:lpstr>Calibri</vt:lpstr>
      <vt:lpstr>Cambria Math</vt:lpstr>
      <vt:lpstr>Lucida Grande</vt:lpstr>
      <vt:lpstr>Times</vt:lpstr>
      <vt:lpstr>Times New Roman</vt:lpstr>
      <vt:lpstr>Trebuchet MS</vt:lpstr>
      <vt:lpstr>Wingdings</vt:lpstr>
      <vt:lpstr>ヒラギノ角ゴ Pro W3</vt:lpstr>
      <vt:lpstr>PoliLightBlue3</vt:lpstr>
      <vt:lpstr>Presentazione standard di PowerPoint</vt:lpstr>
      <vt:lpstr>BPR</vt:lpstr>
      <vt:lpstr>Handling negative feedback</vt:lpstr>
      <vt:lpstr>Handling negative feedback</vt:lpstr>
      <vt:lpstr>BPR-OPT</vt:lpstr>
      <vt:lpstr>Logistic sigmoid function</vt:lpstr>
      <vt:lpstr>LEARN-BPR</vt:lpstr>
      <vt:lpstr>Item sampling</vt:lpstr>
      <vt:lpstr>Item sampling</vt:lpstr>
      <vt:lpstr>BPR and MF</vt:lpstr>
      <vt:lpstr>SGA Updates</vt:lpstr>
      <vt:lpstr>Comparing what we have seen in this practices</vt:lpstr>
      <vt:lpstr>Presentazione standard di PowerPoint</vt:lpstr>
      <vt:lpstr>Presentazione standard di PowerPoint</vt:lpstr>
      <vt:lpstr>Presentazione standard di PowerPoint</vt:lpstr>
      <vt:lpstr>Take-home messages</vt:lpstr>
      <vt:lpstr>Presentazione standard di PowerPoint</vt:lpstr>
    </vt:vector>
  </TitlesOfParts>
  <Company>Politecnico di Milano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Dispositivi Logici Programmabili</dc:title>
  <dc:creator>Marco D. Santambrogio</dc:creator>
  <cp:lastModifiedBy>Maurizio FD</cp:lastModifiedBy>
  <cp:revision>334</cp:revision>
  <cp:lastPrinted>2015-10-15T10:44:10Z</cp:lastPrinted>
  <dcterms:created xsi:type="dcterms:W3CDTF">2010-03-10T22:19:22Z</dcterms:created>
  <dcterms:modified xsi:type="dcterms:W3CDTF">2017-11-19T15:51:32Z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18aJ18rJbbBkyQzK-JkOT7NWlDMfLGIfvHwmqknZ8_20</vt:lpwstr>
  </property>
  <property fmtid="{D5CDD505-2E9C-101B-9397-08002B2CF9AE}" pid="4" name="Google.Documents.RevisionId">
    <vt:lpwstr>12951292456047101535</vt:lpwstr>
  </property>
  <property fmtid="{D5CDD505-2E9C-101B-9397-08002B2CF9AE}" pid="5" name="Google.Documents.PluginVersion">
    <vt:lpwstr>2.0.2026.3768</vt:lpwstr>
  </property>
  <property fmtid="{D5CDD505-2E9C-101B-9397-08002B2CF9AE}" pid="6" name="Google.Documents.MergeIncapabilityFlags">
    <vt:i4>0</vt:i4>
  </property>
</Properties>
</file>